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62" r:id="rId5"/>
    <p:sldId id="259" r:id="rId6"/>
    <p:sldId id="264" r:id="rId7"/>
    <p:sldId id="266" r:id="rId8"/>
    <p:sldId id="260" r:id="rId9"/>
    <p:sldId id="267" r:id="rId10"/>
    <p:sldId id="270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0CA8"/>
    <a:srgbClr val="1827CA"/>
    <a:srgbClr val="2E2F7B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3"/>
    <p:restoredTop sz="96197"/>
  </p:normalViewPr>
  <p:slideViewPr>
    <p:cSldViewPr snapToGrid="0">
      <p:cViewPr varScale="1">
        <p:scale>
          <a:sx n="156" d="100"/>
          <a:sy n="156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29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9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5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46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5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18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43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1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59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71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316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936D06-19EF-55FD-A5FE-124996A85F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2668B-F7B6-5FC4-4A6B-DA473908A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852" y="870596"/>
            <a:ext cx="4887382" cy="37478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Predators, Prey and Strandings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DD124-7EE6-F92C-48AE-A98D20B26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852" y="3492177"/>
            <a:ext cx="4136526" cy="802486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An IBM approach to modelling the Blue Fleet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oup of jellyfish on sand&#10;&#10;Description automatically generated with low confidence">
            <a:extLst>
              <a:ext uri="{FF2B5EF4-FFF2-40B4-BE49-F238E27FC236}">
                <a16:creationId xmlns:a16="http://schemas.microsoft.com/office/drawing/2014/main" id="{3C6B7AC2-C744-8DBD-D15B-38ED1998E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1" r="20862" b="-1"/>
          <a:stretch/>
        </p:blipFill>
        <p:spPr>
          <a:xfrm>
            <a:off x="5887452" y="751271"/>
            <a:ext cx="5742193" cy="538282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5FBEA8D9-E7DF-2433-0247-92031D9F9B74}"/>
              </a:ext>
            </a:extLst>
          </p:cNvPr>
          <p:cNvSpPr txBox="1">
            <a:spLocks/>
          </p:cNvSpPr>
          <p:nvPr/>
        </p:nvSpPr>
        <p:spPr>
          <a:xfrm>
            <a:off x="562355" y="5734365"/>
            <a:ext cx="4136526" cy="399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bg1"/>
                </a:solidFill>
              </a:rPr>
              <a:t>Joop Sassen</a:t>
            </a:r>
          </a:p>
        </p:txBody>
      </p:sp>
    </p:spTree>
    <p:extLst>
      <p:ext uri="{BB962C8B-B14F-4D97-AF65-F5344CB8AC3E}">
        <p14:creationId xmlns:p14="http://schemas.microsoft.com/office/powerpoint/2010/main" val="3375967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0ABB53E-94DF-7B51-FEAD-7BCC5841A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</p:spPr>
        <p:txBody>
          <a:bodyPr/>
          <a:lstStyle/>
          <a:p>
            <a:r>
              <a:rPr lang="en-US" dirty="0"/>
              <a:t>Concluding statements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71249-A2B8-8B1C-CAB5-C83E095E926C}"/>
              </a:ext>
            </a:extLst>
          </p:cNvPr>
          <p:cNvSpPr txBox="1"/>
          <p:nvPr/>
        </p:nvSpPr>
        <p:spPr>
          <a:xfrm>
            <a:off x="800100" y="2295634"/>
            <a:ext cx="5819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Blue Fleet: A loose assemblage or tightly woven web?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383C7-AB5A-8EC5-12D1-27B4EE695E3F}"/>
              </a:ext>
            </a:extLst>
          </p:cNvPr>
          <p:cNvSpPr txBox="1"/>
          <p:nvPr/>
        </p:nvSpPr>
        <p:spPr>
          <a:xfrm>
            <a:off x="700635" y="4008369"/>
            <a:ext cx="332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Glaucus even need to move?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1ED1D-9A81-7E98-18F4-ABCDB568EE66}"/>
              </a:ext>
            </a:extLst>
          </p:cNvPr>
          <p:cNvSpPr txBox="1"/>
          <p:nvPr/>
        </p:nvSpPr>
        <p:spPr>
          <a:xfrm>
            <a:off x="800100" y="2780161"/>
            <a:ext cx="695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Looser than you think! Stranding probabilities are very different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9967C-E1CB-CFEE-8079-9F63B99C62AA}"/>
              </a:ext>
            </a:extLst>
          </p:cNvPr>
          <p:cNvSpPr txBox="1"/>
          <p:nvPr/>
        </p:nvSpPr>
        <p:spPr>
          <a:xfrm>
            <a:off x="700635" y="4492896"/>
            <a:ext cx="11097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Probably not. When prey density exceeds xxx, there is little added value from movement or </a:t>
            </a:r>
            <a:r>
              <a:rPr lang="en-US" b="1" dirty="0" err="1"/>
              <a:t>chemodetection</a:t>
            </a:r>
            <a:r>
              <a:rPr lang="en-US" b="1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CD6D59-910A-0EA9-A200-BB341BC7AE28}"/>
              </a:ext>
            </a:extLst>
          </p:cNvPr>
          <p:cNvSpPr/>
          <p:nvPr/>
        </p:nvSpPr>
        <p:spPr>
          <a:xfrm>
            <a:off x="2598" y="0"/>
            <a:ext cx="12192000" cy="461818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41D3-2EC5-37A8-AE13-4D64ECFED77D}"/>
              </a:ext>
            </a:extLst>
          </p:cNvPr>
          <p:cNvSpPr/>
          <p:nvPr/>
        </p:nvSpPr>
        <p:spPr>
          <a:xfrm>
            <a:off x="0" y="6257636"/>
            <a:ext cx="12192000" cy="600364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BF35D-37A5-5C5B-3280-8F616FCE9BF9}"/>
              </a:ext>
            </a:extLst>
          </p:cNvPr>
          <p:cNvSpPr/>
          <p:nvPr/>
        </p:nvSpPr>
        <p:spPr>
          <a:xfrm>
            <a:off x="0" y="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D68FE-FAFD-80FA-860B-C3B38C73B798}"/>
              </a:ext>
            </a:extLst>
          </p:cNvPr>
          <p:cNvSpPr/>
          <p:nvPr/>
        </p:nvSpPr>
        <p:spPr>
          <a:xfrm>
            <a:off x="11721523" y="15240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01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9644-6FF2-52A6-CE43-8BBFE50D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6A372-BCF3-8441-BE1D-FE2F0AE13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EC4C57-46E0-3FB3-EAA7-EECB637176A3}"/>
              </a:ext>
            </a:extLst>
          </p:cNvPr>
          <p:cNvSpPr/>
          <p:nvPr/>
        </p:nvSpPr>
        <p:spPr>
          <a:xfrm>
            <a:off x="2598" y="0"/>
            <a:ext cx="12192000" cy="461818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F96123-B9B5-E06E-C850-ECCC58246413}"/>
              </a:ext>
            </a:extLst>
          </p:cNvPr>
          <p:cNvSpPr/>
          <p:nvPr/>
        </p:nvSpPr>
        <p:spPr>
          <a:xfrm>
            <a:off x="0" y="6257636"/>
            <a:ext cx="12192000" cy="600364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0FAA43-CC6E-215D-E2FC-3051503C1214}"/>
              </a:ext>
            </a:extLst>
          </p:cNvPr>
          <p:cNvSpPr/>
          <p:nvPr/>
        </p:nvSpPr>
        <p:spPr>
          <a:xfrm>
            <a:off x="0" y="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40165E-9172-045F-CED3-BAABC0431471}"/>
              </a:ext>
            </a:extLst>
          </p:cNvPr>
          <p:cNvSpPr/>
          <p:nvPr/>
        </p:nvSpPr>
        <p:spPr>
          <a:xfrm>
            <a:off x="11721523" y="15240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3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81A40D-7AA1-A7DA-BC4E-3CA1324B2CFE}"/>
              </a:ext>
            </a:extLst>
          </p:cNvPr>
          <p:cNvSpPr/>
          <p:nvPr/>
        </p:nvSpPr>
        <p:spPr>
          <a:xfrm>
            <a:off x="2598" y="0"/>
            <a:ext cx="12192000" cy="6858000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14C473-4FF0-DDFD-E641-915E231CCAA0}"/>
              </a:ext>
            </a:extLst>
          </p:cNvPr>
          <p:cNvSpPr/>
          <p:nvPr/>
        </p:nvSpPr>
        <p:spPr>
          <a:xfrm>
            <a:off x="480290" y="397164"/>
            <a:ext cx="11711709" cy="60867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A074-5B18-A8FB-D97D-D1C5C416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10667"/>
            <a:ext cx="3422541" cy="2042138"/>
          </a:xfrm>
        </p:spPr>
        <p:txBody>
          <a:bodyPr>
            <a:normAutofit/>
          </a:bodyPr>
          <a:lstStyle/>
          <a:p>
            <a:r>
              <a:rPr lang="en-US" sz="3700" dirty="0"/>
              <a:t>Drifting in the wind AND CURRENTS</a:t>
            </a:r>
          </a:p>
        </p:txBody>
      </p: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water, outdoor, blue, floating&#10;&#10;Description automatically generated">
            <a:extLst>
              <a:ext uri="{FF2B5EF4-FFF2-40B4-BE49-F238E27FC236}">
                <a16:creationId xmlns:a16="http://schemas.microsoft.com/office/drawing/2014/main" id="{33AC9711-73E4-D575-1F76-14DC7D375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4" r="22465" b="4"/>
          <a:stretch/>
        </p:blipFill>
        <p:spPr>
          <a:xfrm>
            <a:off x="4876800" y="10"/>
            <a:ext cx="3597835" cy="2819390"/>
          </a:xfrm>
          <a:prstGeom prst="rect">
            <a:avLst/>
          </a:prstGeom>
        </p:spPr>
      </p:pic>
      <p:pic>
        <p:nvPicPr>
          <p:cNvPr id="6" name="Picture 5" descr="A picture containing fireworks, light&#10;&#10;Description automatically generated">
            <a:extLst>
              <a:ext uri="{FF2B5EF4-FFF2-40B4-BE49-F238E27FC236}">
                <a16:creationId xmlns:a16="http://schemas.microsoft.com/office/drawing/2014/main" id="{ED0E412F-2974-56B0-02E7-D9468C5F1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" b="15017"/>
          <a:stretch/>
        </p:blipFill>
        <p:spPr>
          <a:xfrm>
            <a:off x="8474636" y="10"/>
            <a:ext cx="3717368" cy="28193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4932C-F124-3973-445D-5132FEBE5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3676072"/>
            <a:ext cx="3569829" cy="2485427"/>
          </a:xfrm>
        </p:spPr>
        <p:txBody>
          <a:bodyPr>
            <a:normAutofit/>
          </a:bodyPr>
          <a:lstStyle/>
          <a:p>
            <a:r>
              <a:rPr lang="en-US" dirty="0"/>
              <a:t>Life at the surface – The Blue Fleet and the </a:t>
            </a:r>
            <a:r>
              <a:rPr lang="en-US" i="1" dirty="0"/>
              <a:t>Neuston</a:t>
            </a:r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18" name="Picture 17" descr="A picture containing marine invertebrates, reef, invertebrate, ground&#10;&#10;Description automatically generated">
            <a:extLst>
              <a:ext uri="{FF2B5EF4-FFF2-40B4-BE49-F238E27FC236}">
                <a16:creationId xmlns:a16="http://schemas.microsoft.com/office/drawing/2014/main" id="{65259CAA-F4DC-98C8-7C33-572D7911D4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04" b="7201"/>
          <a:stretch/>
        </p:blipFill>
        <p:spPr>
          <a:xfrm>
            <a:off x="4876800" y="2819400"/>
            <a:ext cx="7315196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9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3BFD2C-4CB7-BDB2-0DDB-95B52F31A4A1}"/>
              </a:ext>
            </a:extLst>
          </p:cNvPr>
          <p:cNvSpPr/>
          <p:nvPr/>
        </p:nvSpPr>
        <p:spPr>
          <a:xfrm>
            <a:off x="-2" y="-2"/>
            <a:ext cx="12192000" cy="6858000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01A427-22EB-F1CA-C8C2-BB567EE86E1F}"/>
              </a:ext>
            </a:extLst>
          </p:cNvPr>
          <p:cNvSpPr/>
          <p:nvPr/>
        </p:nvSpPr>
        <p:spPr>
          <a:xfrm>
            <a:off x="92364" y="385616"/>
            <a:ext cx="11711709" cy="60867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987BC-C4FA-B687-A823-454A5DE7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3315" y="949068"/>
            <a:ext cx="4103122" cy="1773408"/>
          </a:xfrm>
        </p:spPr>
        <p:txBody>
          <a:bodyPr>
            <a:normAutofit/>
          </a:bodyPr>
          <a:lstStyle/>
          <a:p>
            <a:r>
              <a:rPr lang="en-US" dirty="0"/>
              <a:t>A THOUGHT-PROVOKING find</a:t>
            </a:r>
          </a:p>
        </p:txBody>
      </p:sp>
      <p:pic>
        <p:nvPicPr>
          <p:cNvPr id="7" name="Picture 6" descr="A picture containing ground, invertebrate, blue&#10;&#10;Description automatically generated">
            <a:extLst>
              <a:ext uri="{FF2B5EF4-FFF2-40B4-BE49-F238E27FC236}">
                <a16:creationId xmlns:a16="http://schemas.microsoft.com/office/drawing/2014/main" id="{1F70EF8A-FD41-7260-95E6-2BB8706D8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824"/>
          <a:stretch/>
        </p:blipFill>
        <p:spPr>
          <a:xfrm rot="5400000">
            <a:off x="19050" y="-19050"/>
            <a:ext cx="3428999" cy="3467100"/>
          </a:xfrm>
          <a:prstGeom prst="rect">
            <a:avLst/>
          </a:prstGeom>
        </p:spPr>
      </p:pic>
      <p:pic>
        <p:nvPicPr>
          <p:cNvPr id="5" name="Picture 4" descr="A picture containing ground, invertebrate, beach, insect&#10;&#10;Description automatically generated">
            <a:extLst>
              <a:ext uri="{FF2B5EF4-FFF2-40B4-BE49-F238E27FC236}">
                <a16:creationId xmlns:a16="http://schemas.microsoft.com/office/drawing/2014/main" id="{74EE2F25-DDD9-EE39-C49B-F4DCDCCBC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824"/>
          <a:stretch/>
        </p:blipFill>
        <p:spPr>
          <a:xfrm rot="5400000">
            <a:off x="19050" y="3409948"/>
            <a:ext cx="3428999" cy="3467100"/>
          </a:xfrm>
          <a:prstGeom prst="rect">
            <a:avLst/>
          </a:prstGeom>
        </p:spPr>
      </p:pic>
      <p:pic>
        <p:nvPicPr>
          <p:cNvPr id="9" name="Picture 8" descr="A picture containing ground, plant, dishware&#10;&#10;Description automatically generated">
            <a:extLst>
              <a:ext uri="{FF2B5EF4-FFF2-40B4-BE49-F238E27FC236}">
                <a16:creationId xmlns:a16="http://schemas.microsoft.com/office/drawing/2014/main" id="{0FBCD943-814B-0CC6-038B-878B09F2B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26" b="13060"/>
          <a:stretch/>
        </p:blipFill>
        <p:spPr>
          <a:xfrm rot="5400000">
            <a:off x="1962150" y="1504950"/>
            <a:ext cx="6858000" cy="38481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9A8EBD-049C-48E6-97ED-C9102D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08F19-62F0-C5E0-F408-098870AC5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5418" y="2396466"/>
            <a:ext cx="3576363" cy="3559409"/>
          </a:xfrm>
        </p:spPr>
        <p:txBody>
          <a:bodyPr>
            <a:normAutofit/>
          </a:bodyPr>
          <a:lstStyle/>
          <a:p>
            <a:r>
              <a:rPr lang="en-US" dirty="0"/>
              <a:t>Why do some species wash up in isolation?</a:t>
            </a:r>
          </a:p>
          <a:p>
            <a:endParaRPr lang="en-US" dirty="0"/>
          </a:p>
          <a:p>
            <a:r>
              <a:rPr lang="en-US" dirty="0"/>
              <a:t>How does a poor swimmer find prey on the open ocean?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32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C98F-EE38-27A0-34AF-27DD6E52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model: the agents</a:t>
            </a:r>
          </a:p>
        </p:txBody>
      </p:sp>
      <p:pic>
        <p:nvPicPr>
          <p:cNvPr id="5" name="Picture 4" descr="A picture containing symbol, graphics, design&#10;&#10;Description automatically generated">
            <a:extLst>
              <a:ext uri="{FF2B5EF4-FFF2-40B4-BE49-F238E27FC236}">
                <a16:creationId xmlns:a16="http://schemas.microsoft.com/office/drawing/2014/main" id="{C67B6984-7F9A-18DF-83DD-BCCD10FFC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35" y="1718595"/>
            <a:ext cx="3556000" cy="345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01DE4-C696-1ADC-7B8E-36B60B754DE1}"/>
              </a:ext>
            </a:extLst>
          </p:cNvPr>
          <p:cNvSpPr txBox="1"/>
          <p:nvPr/>
        </p:nvSpPr>
        <p:spPr>
          <a:xfrm>
            <a:off x="1620253" y="5172995"/>
            <a:ext cx="1992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Glaucus atlanticus</a:t>
            </a:r>
          </a:p>
          <a:p>
            <a:r>
              <a:rPr lang="en-US" dirty="0"/>
              <a:t>The ‘Blue Dragon’</a:t>
            </a:r>
          </a:p>
        </p:txBody>
      </p:sp>
      <p:pic>
        <p:nvPicPr>
          <p:cNvPr id="9" name="Picture 8" descr="A blue hat with fringes&#10;&#10;Description automatically generated with low confidence">
            <a:extLst>
              <a:ext uri="{FF2B5EF4-FFF2-40B4-BE49-F238E27FC236}">
                <a16:creationId xmlns:a16="http://schemas.microsoft.com/office/drawing/2014/main" id="{5384899E-1D37-6483-65BA-B99DA6578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55" y="3372022"/>
            <a:ext cx="3395042" cy="2385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E6922-7CEC-8DDA-8874-123D8AAA4240}"/>
              </a:ext>
            </a:extLst>
          </p:cNvPr>
          <p:cNvSpPr txBox="1"/>
          <p:nvPr/>
        </p:nvSpPr>
        <p:spPr>
          <a:xfrm>
            <a:off x="8579470" y="5172995"/>
            <a:ext cx="1707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Physalia</a:t>
            </a:r>
            <a:r>
              <a:rPr lang="en-US" i="1" dirty="0"/>
              <a:t> physalis</a:t>
            </a:r>
          </a:p>
          <a:p>
            <a:r>
              <a:rPr lang="en-US" dirty="0"/>
              <a:t>Bluebottle</a:t>
            </a:r>
          </a:p>
        </p:txBody>
      </p:sp>
      <p:pic>
        <p:nvPicPr>
          <p:cNvPr id="10" name="Picture 9" descr="A blue hat with fringes&#10;&#10;Description automatically generated with low confidence">
            <a:extLst>
              <a:ext uri="{FF2B5EF4-FFF2-40B4-BE49-F238E27FC236}">
                <a16:creationId xmlns:a16="http://schemas.microsoft.com/office/drawing/2014/main" id="{74AFFFDB-19A5-49D0-02F5-0655D28B3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589339" y="2174420"/>
            <a:ext cx="3395042" cy="23857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3565EA-2D71-9F51-BB89-E1A4231E13DE}"/>
              </a:ext>
            </a:extLst>
          </p:cNvPr>
          <p:cNvSpPr/>
          <p:nvPr/>
        </p:nvSpPr>
        <p:spPr>
          <a:xfrm>
            <a:off x="2598" y="0"/>
            <a:ext cx="12192000" cy="461818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E584A1-EDF3-6C2C-38BB-09B43920D410}"/>
              </a:ext>
            </a:extLst>
          </p:cNvPr>
          <p:cNvSpPr/>
          <p:nvPr/>
        </p:nvSpPr>
        <p:spPr>
          <a:xfrm>
            <a:off x="0" y="6257636"/>
            <a:ext cx="12192000" cy="600364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61AE8-3557-643C-DC1A-4175488DF20A}"/>
              </a:ext>
            </a:extLst>
          </p:cNvPr>
          <p:cNvSpPr/>
          <p:nvPr/>
        </p:nvSpPr>
        <p:spPr>
          <a:xfrm>
            <a:off x="0" y="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31580-A904-20C8-0752-D80608D1F572}"/>
              </a:ext>
            </a:extLst>
          </p:cNvPr>
          <p:cNvSpPr/>
          <p:nvPr/>
        </p:nvSpPr>
        <p:spPr>
          <a:xfrm>
            <a:off x="11721523" y="15240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24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8F98-1F2D-EF0A-DA48-08908315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D281C-008C-7419-7201-48CE9F15B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model in three core steps:</a:t>
            </a:r>
          </a:p>
          <a:p>
            <a:r>
              <a:rPr lang="en-US" dirty="0"/>
              <a:t>Movement (gif)</a:t>
            </a:r>
          </a:p>
          <a:p>
            <a:r>
              <a:rPr lang="en-US" dirty="0"/>
              <a:t>Hunting (gif)</a:t>
            </a:r>
          </a:p>
          <a:p>
            <a:r>
              <a:rPr lang="en-US" dirty="0"/>
              <a:t>Interaction of ecology and movement (gif)</a:t>
            </a:r>
          </a:p>
          <a:p>
            <a:r>
              <a:rPr lang="en-US" dirty="0"/>
              <a:t>Overall dynamic (gif of 1 simulation)</a:t>
            </a:r>
          </a:p>
          <a:p>
            <a:r>
              <a:rPr lang="en-US" dirty="0"/>
              <a:t>Maybe a vector field (static)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1457A3-65EC-574E-0F9B-B1EFA14A7818}"/>
              </a:ext>
            </a:extLst>
          </p:cNvPr>
          <p:cNvSpPr/>
          <p:nvPr/>
        </p:nvSpPr>
        <p:spPr>
          <a:xfrm>
            <a:off x="2598" y="0"/>
            <a:ext cx="12192000" cy="461818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E15804-E767-31CD-F15F-DF571E0001BA}"/>
              </a:ext>
            </a:extLst>
          </p:cNvPr>
          <p:cNvSpPr/>
          <p:nvPr/>
        </p:nvSpPr>
        <p:spPr>
          <a:xfrm>
            <a:off x="0" y="6257636"/>
            <a:ext cx="12192000" cy="600364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3B4311-0CD5-0BF9-D35D-3195FE80155F}"/>
              </a:ext>
            </a:extLst>
          </p:cNvPr>
          <p:cNvSpPr/>
          <p:nvPr/>
        </p:nvSpPr>
        <p:spPr>
          <a:xfrm>
            <a:off x="0" y="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65F5DD-50B3-EF78-6AA4-17F40C1F8339}"/>
              </a:ext>
            </a:extLst>
          </p:cNvPr>
          <p:cNvSpPr/>
          <p:nvPr/>
        </p:nvSpPr>
        <p:spPr>
          <a:xfrm>
            <a:off x="11721523" y="15240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817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1EA28-44CB-2030-7441-75A20F9C0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Physically-driven movement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707C4-BD88-6E84-C07C-077D4CE74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Movement is a function of speed and direction of wind and currents.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Bluebottles come in two forms – impacts where wind takes them.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Different species move differently due to varying morphologies</a:t>
            </a:r>
            <a:endParaRPr lang="en-US"/>
          </a:p>
          <a:p>
            <a:pPr>
              <a:lnSpc>
                <a:spcPct val="110000"/>
              </a:lnSpc>
            </a:pPr>
            <a:endParaRPr lang="en-US"/>
          </a:p>
          <a:p>
            <a:pPr marL="0" indent="0">
              <a:lnSpc>
                <a:spcPct val="110000"/>
              </a:lnSpc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9708F-C496-3BD0-BDBD-773DD8124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8" t="10364" b="7701"/>
          <a:stretch/>
        </p:blipFill>
        <p:spPr>
          <a:xfrm>
            <a:off x="4802910" y="450193"/>
            <a:ext cx="6779490" cy="58568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A9CE68-344D-0EE7-C4B8-F6F33857E882}"/>
              </a:ext>
            </a:extLst>
          </p:cNvPr>
          <p:cNvSpPr/>
          <p:nvPr/>
        </p:nvSpPr>
        <p:spPr>
          <a:xfrm>
            <a:off x="2598" y="0"/>
            <a:ext cx="12192000" cy="461818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107985-DB8D-04E6-9249-8B607609662F}"/>
              </a:ext>
            </a:extLst>
          </p:cNvPr>
          <p:cNvSpPr/>
          <p:nvPr/>
        </p:nvSpPr>
        <p:spPr>
          <a:xfrm>
            <a:off x="0" y="6257636"/>
            <a:ext cx="12192000" cy="600364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BC017-85C3-9B1B-089D-A163AC12F5DC}"/>
              </a:ext>
            </a:extLst>
          </p:cNvPr>
          <p:cNvSpPr/>
          <p:nvPr/>
        </p:nvSpPr>
        <p:spPr>
          <a:xfrm>
            <a:off x="0" y="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D5C86F-7BB9-3576-36E9-FC8855339377}"/>
              </a:ext>
            </a:extLst>
          </p:cNvPr>
          <p:cNvSpPr/>
          <p:nvPr/>
        </p:nvSpPr>
        <p:spPr>
          <a:xfrm>
            <a:off x="11721523" y="15240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864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1EA28-44CB-2030-7441-75A20F9C0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BEHAVIOURAL-driven movement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707C4-BD88-6E84-C07C-077D4CE74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>
            <a:normAutofit/>
          </a:bodyPr>
          <a:lstStyle/>
          <a:p>
            <a:r>
              <a:rPr lang="en-US" i="1" dirty="0"/>
              <a:t>Glaucus </a:t>
            </a:r>
            <a:r>
              <a:rPr lang="en-US" dirty="0"/>
              <a:t>are predators.</a:t>
            </a:r>
            <a:endParaRPr lang="en-US" i="1" dirty="0"/>
          </a:p>
          <a:p>
            <a:r>
              <a:rPr lang="en-US" dirty="0"/>
              <a:t>Thought to be capable of some powered movement and </a:t>
            </a:r>
            <a:r>
              <a:rPr lang="en-US" dirty="0" err="1"/>
              <a:t>chemodetection</a:t>
            </a:r>
            <a:r>
              <a:rPr lang="en-US" dirty="0"/>
              <a:t> of prey.</a:t>
            </a:r>
          </a:p>
          <a:p>
            <a:r>
              <a:rPr lang="en-US" dirty="0"/>
              <a:t>Biological parameters and </a:t>
            </a:r>
            <a:r>
              <a:rPr lang="en-US" dirty="0" err="1"/>
              <a:t>behaviour</a:t>
            </a:r>
            <a:r>
              <a:rPr lang="en-US" dirty="0"/>
              <a:t> are poorly studied.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2AF7C-48F2-2E4F-5720-D9E22A22F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6" t="11108" r="5394" b="14107"/>
          <a:stretch/>
        </p:blipFill>
        <p:spPr>
          <a:xfrm>
            <a:off x="5126312" y="723900"/>
            <a:ext cx="6016075" cy="5410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2FA12D-3D73-E276-8D44-48CAD0B0F31A}"/>
              </a:ext>
            </a:extLst>
          </p:cNvPr>
          <p:cNvSpPr/>
          <p:nvPr/>
        </p:nvSpPr>
        <p:spPr>
          <a:xfrm>
            <a:off x="2598" y="0"/>
            <a:ext cx="12192000" cy="461818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353282-A6DC-73CB-6901-E1692CD2BEA4}"/>
              </a:ext>
            </a:extLst>
          </p:cNvPr>
          <p:cNvSpPr/>
          <p:nvPr/>
        </p:nvSpPr>
        <p:spPr>
          <a:xfrm>
            <a:off x="0" y="6257636"/>
            <a:ext cx="12192000" cy="600364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5B3C7F-A678-A9E1-E8BA-F5B39A4CB6E6}"/>
              </a:ext>
            </a:extLst>
          </p:cNvPr>
          <p:cNvSpPr/>
          <p:nvPr/>
        </p:nvSpPr>
        <p:spPr>
          <a:xfrm>
            <a:off x="0" y="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EBAC46-4AC8-715C-E9A2-73C360A98FAE}"/>
              </a:ext>
            </a:extLst>
          </p:cNvPr>
          <p:cNvSpPr/>
          <p:nvPr/>
        </p:nvSpPr>
        <p:spPr>
          <a:xfrm>
            <a:off x="11721523" y="15240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893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FE8A-CFCE-7409-A92B-00C4FC1CE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the blue fleet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E702-1CAF-732D-C2AA-FB435D7CE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2-3 Figures of different model parameter values interesting for main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9E35E4-6600-4252-0A64-47F04A9DBC7E}"/>
              </a:ext>
            </a:extLst>
          </p:cNvPr>
          <p:cNvSpPr/>
          <p:nvPr/>
        </p:nvSpPr>
        <p:spPr>
          <a:xfrm>
            <a:off x="2598" y="0"/>
            <a:ext cx="12192000" cy="461818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6DB929-7EC1-891D-DFEC-BF51BB049D6C}"/>
              </a:ext>
            </a:extLst>
          </p:cNvPr>
          <p:cNvSpPr/>
          <p:nvPr/>
        </p:nvSpPr>
        <p:spPr>
          <a:xfrm>
            <a:off x="0" y="6257636"/>
            <a:ext cx="12192000" cy="600364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FF112A-D4AF-A21E-53CA-A775DFDAFB20}"/>
              </a:ext>
            </a:extLst>
          </p:cNvPr>
          <p:cNvSpPr/>
          <p:nvPr/>
        </p:nvSpPr>
        <p:spPr>
          <a:xfrm>
            <a:off x="0" y="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D384D2-8ED4-B703-98F5-2DD352C9E2B9}"/>
              </a:ext>
            </a:extLst>
          </p:cNvPr>
          <p:cNvSpPr/>
          <p:nvPr/>
        </p:nvSpPr>
        <p:spPr>
          <a:xfrm>
            <a:off x="11721523" y="15240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868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66B3D-5C6A-8265-4940-5C2379CCA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MaiN</a:t>
            </a:r>
            <a:r>
              <a:rPr lang="en-US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C90A1-F265-10A5-9CF0-1DB4238D4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E4D125-740E-A68B-A905-10C7F8485AD0}"/>
              </a:ext>
            </a:extLst>
          </p:cNvPr>
          <p:cNvSpPr/>
          <p:nvPr/>
        </p:nvSpPr>
        <p:spPr>
          <a:xfrm>
            <a:off x="2598" y="0"/>
            <a:ext cx="12192000" cy="461818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9809DA-5575-8C2A-5575-06FCE4AF1D6C}"/>
              </a:ext>
            </a:extLst>
          </p:cNvPr>
          <p:cNvSpPr/>
          <p:nvPr/>
        </p:nvSpPr>
        <p:spPr>
          <a:xfrm>
            <a:off x="0" y="6257636"/>
            <a:ext cx="12192000" cy="600364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7D17DC-EDB3-54B4-70DC-F5363324D96F}"/>
              </a:ext>
            </a:extLst>
          </p:cNvPr>
          <p:cNvSpPr/>
          <p:nvPr/>
        </p:nvSpPr>
        <p:spPr>
          <a:xfrm>
            <a:off x="0" y="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3133FF-1845-823B-D1F9-2814C2D48DF6}"/>
              </a:ext>
            </a:extLst>
          </p:cNvPr>
          <p:cNvSpPr/>
          <p:nvPr/>
        </p:nvSpPr>
        <p:spPr>
          <a:xfrm>
            <a:off x="11721523" y="15240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683762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1859</TotalTime>
  <Words>244</Words>
  <Application>Microsoft Macintosh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Calisto MT</vt:lpstr>
      <vt:lpstr>Univers Condensed</vt:lpstr>
      <vt:lpstr>ChronicleVTI</vt:lpstr>
      <vt:lpstr>Predators, Prey and Strandings</vt:lpstr>
      <vt:lpstr>Drifting in the wind AND CURRENTS</vt:lpstr>
      <vt:lpstr>A THOUGHT-PROVOKING find</vt:lpstr>
      <vt:lpstr>Building the model: the agents</vt:lpstr>
      <vt:lpstr>Building the model</vt:lpstr>
      <vt:lpstr>Physically-driven movement</vt:lpstr>
      <vt:lpstr>BEHAVIOURAL-driven movement</vt:lpstr>
      <vt:lpstr>Simulating the blue fleet</vt:lpstr>
      <vt:lpstr>MaiN RESULTS</vt:lpstr>
      <vt:lpstr>Concluding statements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Predators, Prey and Strandings</dc:title>
  <dc:creator>Johannes Sassen</dc:creator>
  <cp:lastModifiedBy>Johannes Sassen</cp:lastModifiedBy>
  <cp:revision>59</cp:revision>
  <dcterms:created xsi:type="dcterms:W3CDTF">2023-05-04T10:00:07Z</dcterms:created>
  <dcterms:modified xsi:type="dcterms:W3CDTF">2023-05-10T07:49:42Z</dcterms:modified>
</cp:coreProperties>
</file>